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22"/>
  </p:notesMasterIdLst>
  <p:sldIdLst>
    <p:sldId id="275" r:id="rId2"/>
    <p:sldId id="283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7" r:id="rId16"/>
    <p:sldId id="298" r:id="rId17"/>
    <p:sldId id="299" r:id="rId18"/>
    <p:sldId id="300" r:id="rId19"/>
    <p:sldId id="301" r:id="rId20"/>
    <p:sldId id="30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800080"/>
    <a:srgbClr val="36A6C0"/>
    <a:srgbClr val="4EB6CE"/>
    <a:srgbClr val="99D5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9" autoAdjust="0"/>
    <p:restoredTop sz="94660"/>
  </p:normalViewPr>
  <p:slideViewPr>
    <p:cSldViewPr snapToGrid="0">
      <p:cViewPr>
        <p:scale>
          <a:sx n="75" d="100"/>
          <a:sy n="75" d="100"/>
        </p:scale>
        <p:origin x="880" y="10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F0CB5-D63A-4085-A98E-51C949B9AB3C}" type="datetimeFigureOut">
              <a:rPr lang="en-US" smtClean="0"/>
              <a:t>7/20/17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79D78B-1AD2-42FE-99D6-851CB845C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004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9D78B-1AD2-42FE-99D6-851CB845C5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8104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9D78B-1AD2-42FE-99D6-851CB845C5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169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9D78B-1AD2-42FE-99D6-851CB845C5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9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9D78B-1AD2-42FE-99D6-851CB845C52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217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9D78B-1AD2-42FE-99D6-851CB845C5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458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9D78B-1AD2-42FE-99D6-851CB845C52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6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9D78B-1AD2-42FE-99D6-851CB845C5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808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9D78B-1AD2-42FE-99D6-851CB845C52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45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9D78B-1AD2-42FE-99D6-851CB845C52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6777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9D78B-1AD2-42FE-99D6-851CB845C5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458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9D78B-1AD2-42FE-99D6-851CB845C52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853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9D78B-1AD2-42FE-99D6-851CB845C5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3221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9D78B-1AD2-42FE-99D6-851CB845C52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20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9D78B-1AD2-42FE-99D6-851CB845C5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019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9D78B-1AD2-42FE-99D6-851CB845C5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817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9D78B-1AD2-42FE-99D6-851CB845C5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054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9D78B-1AD2-42FE-99D6-851CB845C5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3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9D78B-1AD2-42FE-99D6-851CB845C5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529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9D78B-1AD2-42FE-99D6-851CB845C5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569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9D78B-1AD2-42FE-99D6-851CB845C5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157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691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731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004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146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864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839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564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419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7/20/17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782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204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822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203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nu.org/prep/standards/html_node/index.html" TargetMode="External"/><Relationship Id="rId4" Type="http://schemas.openxmlformats.org/officeDocument/2006/relationships/hyperlink" Target="https://google.github.io/styleguide/cppguide.html" TargetMode="External"/><Relationship Id="rId5" Type="http://schemas.openxmlformats.org/officeDocument/2006/relationships/hyperlink" Target="https://www.freebsd.org/cgi/man.cgi?query=style&amp;sektion=9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andipc@cse.iitkgp.ernet.in" TargetMode="External"/><Relationship Id="rId4" Type="http://schemas.openxmlformats.org/officeDocument/2006/relationships/hyperlink" Target="http://cse.iitkgp.ac.in/~sandipc/" TargetMode="External"/><Relationship Id="rId5" Type="http://schemas.openxmlformats.org/officeDocument/2006/relationships/hyperlink" Target="mailto:saptarshi@cse.iitkgp.ernet.in" TargetMode="External"/><Relationship Id="rId6" Type="http://schemas.openxmlformats.org/officeDocument/2006/relationships/hyperlink" Target="http://cse.iitkgp.ac.in/~saptarshi" TargetMode="External"/><Relationship Id="rId7" Type="http://schemas.openxmlformats.org/officeDocument/2006/relationships/image" Target="../media/image3.tiff"/><Relationship Id="rId8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sumitros@gmail.com" TargetMode="External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hyperlink" Target="mailto:soumajit.pramanik@gmail.com" TargetMode="External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tyagi.mayank1994411@gmail.com" TargetMode="External"/><Relationship Id="rId4" Type="http://schemas.openxmlformats.org/officeDocument/2006/relationships/hyperlink" Target="mailto:shan.icwa@gmail.com" TargetMode="External"/><Relationship Id="rId5" Type="http://schemas.openxmlformats.org/officeDocument/2006/relationships/hyperlink" Target="mailto:erabhishektiwarics@gmail.com" TargetMode="External"/><Relationship Id="rId6" Type="http://schemas.openxmlformats.org/officeDocument/2006/relationships/image" Target="../media/image8.tiff"/><Relationship Id="rId7" Type="http://schemas.openxmlformats.org/officeDocument/2006/relationships/image" Target="../media/image9.tiff"/><Relationship Id="rId8" Type="http://schemas.openxmlformats.org/officeDocument/2006/relationships/image" Target="../media/image10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stackoverflow.com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10.5.18.110/moodle/" TargetMode="External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Computing Lab I </a:t>
            </a:r>
            <a:r>
              <a:rPr lang="mr-IN" sz="32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–</a:t>
            </a:r>
            <a:r>
              <a:rPr lang="en-US" sz="32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 Autumn 2017</a:t>
            </a:r>
            <a:endParaRPr lang="en-US" sz="3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900" y="4559653"/>
            <a:ext cx="974535" cy="10906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410" y="5836765"/>
            <a:ext cx="3931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 Narrow" panose="020B0606020202030204" pitchFamily="34" charset="0"/>
              </a:rPr>
              <a:t>INDIAN INSTITUTE OF TECHNOLOGY </a:t>
            </a:r>
          </a:p>
          <a:p>
            <a:r>
              <a:rPr lang="en-US" b="1" dirty="0" smtClean="0">
                <a:latin typeface="Arial Narrow" panose="020B0606020202030204" pitchFamily="34" charset="0"/>
              </a:rPr>
              <a:t>KHARAGPUR</a:t>
            </a:r>
            <a:endParaRPr lang="en-US" b="1" dirty="0">
              <a:latin typeface="Arial Narrow" panose="020B0606020202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37152" y="1662293"/>
            <a:ext cx="114300" cy="5011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29141" y="5679808"/>
            <a:ext cx="59187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800080"/>
                </a:solidFill>
                <a:latin typeface="Arial Narrow" panose="020B0606020202030204" pitchFamily="34" charset="0"/>
              </a:rPr>
              <a:t>Know Your Lab !</a:t>
            </a:r>
            <a:endParaRPr lang="en-US" sz="4000" b="1" dirty="0" smtClean="0">
              <a:solidFill>
                <a:srgbClr val="800080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5900" y="3665282"/>
            <a:ext cx="3795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smtClean="0">
                <a:solidFill>
                  <a:srgbClr val="FF0000"/>
                </a:solidFill>
              </a:rPr>
              <a:t>Department </a:t>
            </a:r>
            <a:r>
              <a:rPr lang="en-IN" sz="2000" b="1" dirty="0" smtClean="0">
                <a:solidFill>
                  <a:srgbClr val="FF0000"/>
                </a:solidFill>
              </a:rPr>
              <a:t>of Computer Science and Engineering</a:t>
            </a:r>
            <a:endParaRPr lang="en-IN" sz="2000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9141" y="1291809"/>
            <a:ext cx="7466923" cy="411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04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20"/>
    </mc:Choice>
    <mc:Fallback xmlns="">
      <p:transition spd="slow" advTm="2102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Upload Instructions</a:t>
            </a:r>
            <a:endParaRPr lang="en-US" sz="3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147" y="6464960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  <a:endParaRPr lang="en-US" sz="1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6198" y="955760"/>
            <a:ext cx="11399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29200" lvl="0" indent="-457200" defTabSz="914400">
              <a:buFont typeface="Arial" charset="0"/>
              <a:buChar char="•"/>
            </a:pPr>
            <a:r>
              <a:rPr lang="en-US" sz="3200" b="1" dirty="0" smtClean="0"/>
              <a:t>Under Autumn Semester (2017-2018), our course is listed.  </a:t>
            </a:r>
            <a:endParaRPr lang="en-IN" sz="3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7067" y="1636758"/>
            <a:ext cx="9064438" cy="482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1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26"/>
    </mc:Choice>
    <mc:Fallback xmlns="">
      <p:transition spd="slow" advTm="49926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Mode for Assignment Solving</a:t>
            </a:r>
            <a:endParaRPr lang="en-US" sz="3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147" y="6464960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  <a:endParaRPr lang="en-US" sz="1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6198" y="955760"/>
            <a:ext cx="113996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29200" lvl="0" indent="-457200" defTabSz="914400">
              <a:buFont typeface="Arial" charset="0"/>
              <a:buChar char="•"/>
            </a:pPr>
            <a:r>
              <a:rPr lang="en-US" sz="3200" b="1" dirty="0" smtClean="0"/>
              <a:t>There would be two modes for assignment solving</a:t>
            </a:r>
          </a:p>
          <a:p>
            <a:pPr marL="986400" lvl="1" indent="-457200" defTabSz="914400">
              <a:buFont typeface="Arial" charset="0"/>
              <a:buChar char="•"/>
            </a:pPr>
            <a:r>
              <a:rPr lang="en-US" sz="3200" b="1" dirty="0" smtClean="0">
                <a:solidFill>
                  <a:srgbClr val="0000FF"/>
                </a:solidFill>
              </a:rPr>
              <a:t>Individual solving: </a:t>
            </a:r>
            <a:r>
              <a:rPr lang="en-US" sz="3200" b="1" dirty="0" smtClean="0"/>
              <a:t>Everyone need to solve the problem individually</a:t>
            </a:r>
          </a:p>
          <a:p>
            <a:pPr marL="986400" lvl="1" indent="-457200" defTabSz="914400">
              <a:buFont typeface="Arial" charset="0"/>
              <a:buChar char="•"/>
            </a:pPr>
            <a:r>
              <a:rPr lang="en-US" sz="3200" b="1" dirty="0" smtClean="0">
                <a:solidFill>
                  <a:srgbClr val="0000FF"/>
                </a:solidFill>
              </a:rPr>
              <a:t>Group solving: </a:t>
            </a:r>
            <a:r>
              <a:rPr lang="en-US" sz="3200" b="1" dirty="0" smtClean="0"/>
              <a:t>Two members need to form a group to solve the problem. </a:t>
            </a:r>
          </a:p>
          <a:p>
            <a:pPr marL="986400" lvl="1" indent="-457200" defTabSz="914400">
              <a:buFont typeface="Arial" charset="0"/>
              <a:buChar char="•"/>
            </a:pPr>
            <a:endParaRPr lang="en-US" sz="3200" b="1" dirty="0"/>
          </a:p>
          <a:p>
            <a:pPr marL="529200" indent="-457200" defTabSz="914400">
              <a:buFont typeface="Arial" charset="0"/>
              <a:buChar char="•"/>
            </a:pPr>
            <a:r>
              <a:rPr lang="en-US" sz="3200" b="1" dirty="0" smtClean="0"/>
              <a:t>For group solving, form the groups by 24</a:t>
            </a:r>
            <a:r>
              <a:rPr lang="en-US" sz="3200" b="1" baseline="30000" dirty="0" smtClean="0"/>
              <a:t>th</a:t>
            </a:r>
            <a:r>
              <a:rPr lang="en-US" sz="3200" b="1" dirty="0" smtClean="0"/>
              <a:t> July, 2017 and mail the group information to </a:t>
            </a:r>
            <a:r>
              <a:rPr lang="en-US" sz="3200" b="1" dirty="0" err="1" smtClean="0"/>
              <a:t>Sumitro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Bhaumik</a:t>
            </a:r>
            <a:r>
              <a:rPr lang="en-US" sz="3200" b="1" dirty="0" smtClean="0"/>
              <a:t> (</a:t>
            </a:r>
            <a:r>
              <a:rPr lang="en-US" sz="3200" b="1" dirty="0" err="1" smtClean="0"/>
              <a:t>sumitros@gmail.com</a:t>
            </a:r>
            <a:r>
              <a:rPr lang="en-US" sz="3200" b="1" dirty="0" smtClean="0"/>
              <a:t>).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60565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26"/>
    </mc:Choice>
    <mc:Fallback xmlns="">
      <p:transition spd="slow" advTm="49926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Mode for Assignment Solving</a:t>
            </a:r>
            <a:endParaRPr lang="en-US" sz="3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147" y="6464960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  <a:endParaRPr lang="en-US" sz="1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6198" y="955760"/>
            <a:ext cx="1139960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29200" lvl="0" indent="-457200" defTabSz="914400">
              <a:buFont typeface="Arial" charset="0"/>
              <a:buChar char="•"/>
            </a:pPr>
            <a:r>
              <a:rPr lang="en-US" sz="3200" b="1" dirty="0" smtClean="0"/>
              <a:t>Email format for informing group formation:</a:t>
            </a:r>
          </a:p>
          <a:p>
            <a:pPr marL="529200" lvl="0" indent="-457200" defTabSz="914400">
              <a:buFont typeface="Arial" charset="0"/>
              <a:buChar char="•"/>
            </a:pPr>
            <a:endParaRPr lang="en-US" sz="3200" b="1" dirty="0"/>
          </a:p>
          <a:p>
            <a:pPr marL="72000" lvl="0" defTabSz="914400"/>
            <a:r>
              <a:rPr lang="en-US" sz="3200" b="1" dirty="0" smtClean="0"/>
              <a:t>Subject: </a:t>
            </a:r>
            <a:r>
              <a:rPr lang="en-US" sz="3200" b="1" dirty="0" smtClean="0">
                <a:solidFill>
                  <a:srgbClr val="0000FF"/>
                </a:solidFill>
              </a:rPr>
              <a:t>[CS60019] Group Information </a:t>
            </a:r>
          </a:p>
          <a:p>
            <a:pPr marL="72000" lvl="0" defTabSz="914400"/>
            <a:r>
              <a:rPr lang="en-IN" sz="3200" b="1" dirty="0" smtClean="0"/>
              <a:t>Body: </a:t>
            </a:r>
          </a:p>
          <a:p>
            <a:pPr marL="72000" lvl="0" defTabSz="914400"/>
            <a:endParaRPr lang="en-IN" sz="3200" b="1" dirty="0"/>
          </a:p>
          <a:p>
            <a:pPr marL="72000" lvl="0" defTabSz="914400"/>
            <a:r>
              <a:rPr lang="en-IN" sz="3200" b="1" dirty="0" smtClean="0"/>
              <a:t>	</a:t>
            </a:r>
            <a:r>
              <a:rPr lang="en-IN" sz="3200" b="1" dirty="0" smtClean="0">
                <a:solidFill>
                  <a:srgbClr val="0000FF"/>
                </a:solidFill>
              </a:rPr>
              <a:t>Member-1   </a:t>
            </a:r>
            <a:r>
              <a:rPr lang="en-IN" sz="3200" b="1" dirty="0" err="1" smtClean="0">
                <a:solidFill>
                  <a:srgbClr val="0000FF"/>
                </a:solidFill>
              </a:rPr>
              <a:t>Roll_No</a:t>
            </a:r>
            <a:endParaRPr lang="en-IN" sz="3200" b="1" dirty="0" smtClean="0">
              <a:solidFill>
                <a:srgbClr val="0000FF"/>
              </a:solidFill>
            </a:endParaRPr>
          </a:p>
          <a:p>
            <a:pPr marL="72000" lvl="0" defTabSz="914400"/>
            <a:r>
              <a:rPr lang="en-IN" sz="3200" b="1" dirty="0">
                <a:solidFill>
                  <a:srgbClr val="0000FF"/>
                </a:solidFill>
              </a:rPr>
              <a:t>	</a:t>
            </a:r>
            <a:r>
              <a:rPr lang="en-IN" sz="3200" b="1" dirty="0" smtClean="0">
                <a:solidFill>
                  <a:srgbClr val="0000FF"/>
                </a:solidFill>
              </a:rPr>
              <a:t>Member-2   </a:t>
            </a:r>
            <a:r>
              <a:rPr lang="en-IN" sz="3200" b="1" dirty="0" err="1" smtClean="0">
                <a:solidFill>
                  <a:srgbClr val="0000FF"/>
                </a:solidFill>
              </a:rPr>
              <a:t>Roll_No</a:t>
            </a:r>
            <a:endParaRPr lang="en-IN" sz="3200" b="1" dirty="0" smtClean="0">
              <a:solidFill>
                <a:srgbClr val="0000FF"/>
              </a:solidFill>
            </a:endParaRPr>
          </a:p>
          <a:p>
            <a:pPr marL="72000" lvl="0" defTabSz="914400"/>
            <a:endParaRPr lang="en-IN" sz="3200" b="1" dirty="0"/>
          </a:p>
          <a:p>
            <a:pPr marL="529200" lvl="0" indent="-457200" defTabSz="914400">
              <a:buFont typeface="Arial" charset="0"/>
              <a:buChar char="•"/>
            </a:pPr>
            <a:r>
              <a:rPr lang="en-IN" sz="3200" b="1" dirty="0" smtClean="0"/>
              <a:t>Complete this by </a:t>
            </a:r>
            <a:r>
              <a:rPr lang="en-IN" sz="3200" b="1" dirty="0" smtClean="0">
                <a:solidFill>
                  <a:srgbClr val="C00000"/>
                </a:solidFill>
              </a:rPr>
              <a:t>24</a:t>
            </a:r>
            <a:r>
              <a:rPr lang="en-IN" sz="3200" b="1" baseline="30000" dirty="0" smtClean="0">
                <a:solidFill>
                  <a:srgbClr val="C00000"/>
                </a:solidFill>
              </a:rPr>
              <a:t>th</a:t>
            </a:r>
            <a:r>
              <a:rPr lang="en-IN" sz="3200" b="1" dirty="0" smtClean="0">
                <a:solidFill>
                  <a:srgbClr val="C00000"/>
                </a:solidFill>
              </a:rPr>
              <a:t> July, 2017</a:t>
            </a:r>
            <a:r>
              <a:rPr lang="en-IN" sz="3200" b="1" dirty="0" smtClean="0"/>
              <a:t>, otherwise random group formation will be done. </a:t>
            </a:r>
          </a:p>
        </p:txBody>
      </p:sp>
    </p:spTree>
    <p:extLst>
      <p:ext uri="{BB962C8B-B14F-4D97-AF65-F5344CB8AC3E}">
        <p14:creationId xmlns:p14="http://schemas.microsoft.com/office/powerpoint/2010/main" val="147815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26"/>
    </mc:Choice>
    <mc:Fallback xmlns="">
      <p:transition spd="slow" advTm="49926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General Programming Guidelines</a:t>
            </a:r>
            <a:endParaRPr lang="en-US" sz="3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147" y="6464960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  <a:endParaRPr lang="en-US" sz="1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6198" y="955760"/>
            <a:ext cx="113996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29200" lvl="0" indent="-457200" defTabSz="914400">
              <a:buFont typeface="Arial" charset="0"/>
              <a:buChar char="•"/>
            </a:pPr>
            <a:r>
              <a:rPr lang="en-US" sz="3200" b="1" dirty="0" smtClean="0"/>
              <a:t>Follow proper indentation and variable naming in your code. </a:t>
            </a:r>
          </a:p>
          <a:p>
            <a:pPr marL="529200" lvl="0" indent="-457200" defTabSz="914400">
              <a:buFont typeface="Arial" charset="0"/>
              <a:buChar char="•"/>
            </a:pPr>
            <a:endParaRPr lang="en-US" sz="3200" b="1" dirty="0"/>
          </a:p>
          <a:p>
            <a:pPr marL="529200" lvl="0" indent="-457200" defTabSz="914400">
              <a:buFont typeface="Arial" charset="0"/>
              <a:buChar char="•"/>
            </a:pPr>
            <a:r>
              <a:rPr lang="en-US" sz="3200" b="1" dirty="0" smtClean="0"/>
              <a:t>A modular coding framework will be appreciated. </a:t>
            </a:r>
          </a:p>
          <a:p>
            <a:pPr marL="529200" lvl="0" indent="-457200" defTabSz="914400">
              <a:buFont typeface="Arial" charset="0"/>
              <a:buChar char="•"/>
            </a:pPr>
            <a:endParaRPr lang="en-US" sz="3200" b="1" dirty="0"/>
          </a:p>
          <a:p>
            <a:pPr marL="529200" lvl="0" indent="-457200" defTabSz="914400">
              <a:buFont typeface="Arial" charset="0"/>
              <a:buChar char="•"/>
            </a:pPr>
            <a:r>
              <a:rPr lang="en-US" sz="3200" b="1" dirty="0" smtClean="0"/>
              <a:t>Practice debugging </a:t>
            </a:r>
            <a:r>
              <a:rPr lang="mr-IN" sz="3200" b="1" dirty="0" smtClean="0"/>
              <a:t>–</a:t>
            </a:r>
            <a:r>
              <a:rPr lang="en-US" sz="3200" b="1" dirty="0" smtClean="0"/>
              <a:t> use the </a:t>
            </a:r>
            <a:r>
              <a:rPr lang="en-US" sz="3200" b="1" dirty="0" err="1" smtClean="0"/>
              <a:t>gdb</a:t>
            </a:r>
            <a:r>
              <a:rPr lang="en-US" sz="3200" b="1" dirty="0" smtClean="0"/>
              <a:t> debugger.</a:t>
            </a:r>
          </a:p>
          <a:p>
            <a:pPr marL="529200" lvl="0" indent="-457200" defTabSz="914400">
              <a:buFont typeface="Arial" charset="0"/>
              <a:buChar char="•"/>
            </a:pPr>
            <a:endParaRPr lang="en-US" sz="3200" b="1" dirty="0"/>
          </a:p>
          <a:p>
            <a:pPr marL="529200" lvl="0" indent="-457200" defTabSz="914400">
              <a:buFont typeface="Arial" charset="0"/>
              <a:buChar char="•"/>
            </a:pPr>
            <a:r>
              <a:rPr lang="en-US" sz="3200" b="1" dirty="0" smtClean="0"/>
              <a:t>Maintain proper documentation and commenting inside your code </a:t>
            </a:r>
            <a:r>
              <a:rPr lang="mr-IN" sz="3200" b="1" dirty="0" smtClean="0"/>
              <a:t>–</a:t>
            </a:r>
            <a:r>
              <a:rPr lang="en-US" sz="3200" b="1" dirty="0" smtClean="0"/>
              <a:t> your code should be written in a way such that everyone else can understand it easily. </a:t>
            </a:r>
            <a:endParaRPr lang="en-IN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83111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26"/>
    </mc:Choice>
    <mc:Fallback xmlns="">
      <p:transition spd="slow" advTm="49926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General Programming Guidelines</a:t>
            </a:r>
            <a:endParaRPr lang="en-US" sz="3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147" y="6464960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  <a:endParaRPr lang="en-US" sz="1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6198" y="955760"/>
            <a:ext cx="1139960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29200" lvl="0" indent="-457200" defTabSz="914400">
              <a:buFont typeface="Arial" charset="0"/>
              <a:buChar char="•"/>
            </a:pPr>
            <a:r>
              <a:rPr lang="en-US" sz="3200" b="1" dirty="0" smtClean="0"/>
              <a:t>Follow these coding standards and guidelines: </a:t>
            </a:r>
          </a:p>
          <a:p>
            <a:pPr marL="986400" lvl="1" indent="-457200" defTabSz="914400">
              <a:buFont typeface="Arial" charset="0"/>
              <a:buChar char="•"/>
            </a:pPr>
            <a:r>
              <a:rPr lang="en-US" sz="2800" b="1" dirty="0"/>
              <a:t>GNU coding standards: </a:t>
            </a:r>
            <a:r>
              <a:rPr lang="en-US" sz="2800" b="1" dirty="0">
                <a:hlinkClick r:id="rId3"/>
              </a:rPr>
              <a:t>http://</a:t>
            </a:r>
            <a:r>
              <a:rPr lang="en-US" sz="2800" b="1" dirty="0" smtClean="0">
                <a:hlinkClick r:id="rId3"/>
              </a:rPr>
              <a:t>www.gnu.org/prep/standards/html_node/index.html</a:t>
            </a:r>
            <a:endParaRPr lang="en-US" sz="2800" b="1" dirty="0" smtClean="0"/>
          </a:p>
          <a:p>
            <a:pPr marL="986400" lvl="1" indent="-457200" defTabSz="914400">
              <a:buFont typeface="Arial" charset="0"/>
              <a:buChar char="•"/>
            </a:pPr>
            <a:r>
              <a:rPr lang="en-US" sz="2800" b="1" dirty="0"/>
              <a:t>Google C++ style guide: </a:t>
            </a:r>
            <a:r>
              <a:rPr lang="en-US" sz="2800" b="1" dirty="0">
                <a:hlinkClick r:id="rId4"/>
              </a:rPr>
              <a:t>https://</a:t>
            </a:r>
            <a:r>
              <a:rPr lang="en-US" sz="2800" b="1" dirty="0" smtClean="0">
                <a:hlinkClick r:id="rId4"/>
              </a:rPr>
              <a:t>google.github.io/styleguide/cppguide.html</a:t>
            </a:r>
            <a:endParaRPr lang="en-US" sz="2800" b="1" dirty="0" smtClean="0"/>
          </a:p>
          <a:p>
            <a:pPr marL="986400" lvl="1" indent="-457200" defTabSz="914400">
              <a:buFont typeface="Arial" charset="0"/>
              <a:buChar char="•"/>
            </a:pPr>
            <a:r>
              <a:rPr lang="en-US" sz="2800" b="1" dirty="0" smtClean="0"/>
              <a:t>FreeBSD coding style: </a:t>
            </a:r>
            <a:r>
              <a:rPr lang="en-US" sz="2800" b="1" dirty="0" smtClean="0">
                <a:hlinkClick r:id="rId5"/>
              </a:rPr>
              <a:t>https</a:t>
            </a:r>
            <a:r>
              <a:rPr lang="en-US" sz="2800" b="1" dirty="0">
                <a:hlinkClick r:id="rId5"/>
              </a:rPr>
              <a:t>://</a:t>
            </a:r>
            <a:r>
              <a:rPr lang="en-US" sz="2800" b="1" dirty="0" smtClean="0">
                <a:hlinkClick r:id="rId5"/>
              </a:rPr>
              <a:t>www.freebsd.org/cgi/man.cgi?query=style&amp;sektion=9</a:t>
            </a:r>
            <a:r>
              <a:rPr lang="en-US" sz="2800" b="1" dirty="0" smtClean="0"/>
              <a:t> </a:t>
            </a:r>
            <a:endParaRPr lang="en-IN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190677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26"/>
    </mc:Choice>
    <mc:Fallback xmlns="">
      <p:transition spd="slow" advTm="49926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Evaluation and Grading</a:t>
            </a:r>
            <a:endParaRPr lang="en-US" sz="3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147" y="6464960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  <a:endParaRPr lang="en-US" sz="1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6198" y="955760"/>
            <a:ext cx="11399604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29200" lvl="0" indent="-457200" defTabSz="914400">
              <a:buFont typeface="Arial" charset="0"/>
              <a:buChar char="•"/>
            </a:pPr>
            <a:r>
              <a:rPr lang="en-US" sz="3200" b="1" dirty="0" smtClean="0"/>
              <a:t>General evaluation policy for every assignments: </a:t>
            </a:r>
          </a:p>
          <a:p>
            <a:pPr marL="986400" lvl="1" indent="-457200" defTabSz="914400">
              <a:buFont typeface="Arial" charset="0"/>
              <a:buChar char="•"/>
            </a:pPr>
            <a:r>
              <a:rPr lang="en-US" sz="2800" b="1" dirty="0" smtClean="0"/>
              <a:t>Correct implementation: 30% - 60%</a:t>
            </a:r>
          </a:p>
          <a:p>
            <a:pPr marL="986400" lvl="1" indent="-457200" defTabSz="914400">
              <a:buFont typeface="Arial" charset="0"/>
              <a:buChar char="•"/>
            </a:pPr>
            <a:r>
              <a:rPr lang="en-US" sz="2800" b="1" dirty="0" smtClean="0"/>
              <a:t>Algorithmic design: 40% - 70% </a:t>
            </a:r>
          </a:p>
          <a:p>
            <a:pPr marL="986400" lvl="1" indent="-457200" defTabSz="914400">
              <a:buFont typeface="Arial" charset="0"/>
              <a:buChar char="•"/>
            </a:pPr>
            <a:r>
              <a:rPr lang="en-US" sz="2800" b="1" dirty="0" smtClean="0"/>
              <a:t>Coding style: 10% </a:t>
            </a:r>
          </a:p>
          <a:p>
            <a:pPr marL="986400" lvl="1" indent="-457200" defTabSz="914400">
              <a:buFont typeface="Arial" charset="0"/>
              <a:buChar char="•"/>
            </a:pPr>
            <a:r>
              <a:rPr lang="en-US" sz="2800" b="1" dirty="0" smtClean="0"/>
              <a:t>The marks distribution will be announced with the assignments. </a:t>
            </a:r>
          </a:p>
          <a:p>
            <a:pPr marL="986400" lvl="1" indent="-457200" defTabSz="914400">
              <a:buFont typeface="Arial" charset="0"/>
              <a:buChar char="•"/>
            </a:pPr>
            <a:endParaRPr lang="en-US" sz="2800" b="1" dirty="0"/>
          </a:p>
          <a:p>
            <a:pPr marL="529200" indent="-457200" defTabSz="914400">
              <a:buFont typeface="Arial" charset="0"/>
              <a:buChar char="•"/>
            </a:pPr>
            <a:r>
              <a:rPr lang="en-US" sz="3200" b="1" dirty="0" smtClean="0"/>
              <a:t>Final grading policy: </a:t>
            </a:r>
          </a:p>
          <a:p>
            <a:pPr marL="986400" lvl="1" indent="-457200" defTabSz="914400">
              <a:buFont typeface="Arial" charset="0"/>
              <a:buChar char="•"/>
            </a:pPr>
            <a:r>
              <a:rPr lang="en-US" sz="2800" b="1" dirty="0" smtClean="0"/>
              <a:t>Assignments: 40% (weightage for individual assignments will be adjusted based on their complexities) </a:t>
            </a:r>
          </a:p>
          <a:p>
            <a:pPr marL="986400" lvl="1" indent="-457200" defTabSz="914400">
              <a:buFont typeface="Arial" charset="0"/>
              <a:buChar char="•"/>
            </a:pPr>
            <a:r>
              <a:rPr lang="en-US" sz="2800" b="1" dirty="0" smtClean="0"/>
              <a:t>Mid term test: 25% (debugging + programming)</a:t>
            </a:r>
          </a:p>
          <a:p>
            <a:pPr marL="986400" lvl="1" indent="-457200" defTabSz="914400">
              <a:buFont typeface="Arial" charset="0"/>
              <a:buChar char="•"/>
            </a:pPr>
            <a:r>
              <a:rPr lang="en-US" sz="2800" b="1" dirty="0" smtClean="0"/>
              <a:t>End term test: 35%  (debugging + programming)</a:t>
            </a:r>
            <a:endParaRPr lang="en-IN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91141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26"/>
    </mc:Choice>
    <mc:Fallback xmlns="">
      <p:transition spd="slow" advTm="49926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9143"/>
            <a:ext cx="12192000" cy="11761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Assignment 1 (Basic Python Programming with Graph </a:t>
            </a:r>
            <a:r>
              <a:rPr lang="en-US" sz="3600" b="1" smtClean="0">
                <a:solidFill>
                  <a:schemeClr val="bg1"/>
                </a:solidFill>
                <a:latin typeface="Arial Narrow" panose="020B0606020202030204" pitchFamily="34" charset="0"/>
              </a:rPr>
              <a:t>Data Structure)</a:t>
            </a:r>
            <a:endParaRPr lang="en-US" sz="3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147" y="6464960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  <a:endParaRPr lang="en-US" sz="1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0731" y="1497627"/>
            <a:ext cx="1139960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29200" lvl="0" indent="-457200" defTabSz="914400">
              <a:buFont typeface="Arial" charset="0"/>
              <a:buChar char="•"/>
            </a:pPr>
            <a:r>
              <a:rPr lang="en-US" sz="3200" b="1" dirty="0" smtClean="0"/>
              <a:t>This is an </a:t>
            </a:r>
            <a:r>
              <a:rPr lang="en-US" sz="3200" b="1" u="sng" dirty="0" smtClean="0"/>
              <a:t>individual mode</a:t>
            </a:r>
            <a:r>
              <a:rPr lang="en-US" sz="3200" b="1" dirty="0" smtClean="0"/>
              <a:t> assignment. </a:t>
            </a:r>
          </a:p>
          <a:p>
            <a:pPr marL="529200" lvl="0" indent="-457200" defTabSz="914400">
              <a:buFont typeface="Arial" charset="0"/>
              <a:buChar char="•"/>
            </a:pPr>
            <a:endParaRPr lang="en-US" sz="3200" b="1" u="sng" dirty="0"/>
          </a:p>
          <a:p>
            <a:pPr marL="529200" lvl="0" indent="-457200" defTabSz="914400">
              <a:buFont typeface="Arial" charset="0"/>
              <a:buChar char="•"/>
            </a:pPr>
            <a:r>
              <a:rPr lang="en-US" sz="3200" b="1" dirty="0" smtClean="0"/>
              <a:t>Submission deadline: </a:t>
            </a:r>
            <a:r>
              <a:rPr lang="en-US" sz="3200" b="1" dirty="0" smtClean="0">
                <a:solidFill>
                  <a:srgbClr val="FF0000"/>
                </a:solidFill>
              </a:rPr>
              <a:t>27</a:t>
            </a:r>
            <a:r>
              <a:rPr lang="en-US" sz="3200" b="1" baseline="30000" dirty="0" smtClean="0">
                <a:solidFill>
                  <a:srgbClr val="FF0000"/>
                </a:solidFill>
              </a:rPr>
              <a:t>th</a:t>
            </a:r>
            <a:r>
              <a:rPr lang="en-US" sz="3200" b="1" dirty="0" smtClean="0">
                <a:solidFill>
                  <a:srgbClr val="FF0000"/>
                </a:solidFill>
              </a:rPr>
              <a:t> July 2017, 2:00 PM IST</a:t>
            </a:r>
          </a:p>
          <a:p>
            <a:pPr marL="529200" lvl="0" indent="-457200" defTabSz="914400">
              <a:buFont typeface="Arial" charset="0"/>
              <a:buChar char="•"/>
            </a:pPr>
            <a:endParaRPr lang="en-US" sz="3200" b="1" dirty="0"/>
          </a:p>
          <a:p>
            <a:pPr marL="529200" lvl="0" indent="-457200" defTabSz="914400">
              <a:buFont typeface="Arial" charset="0"/>
              <a:buChar char="•"/>
            </a:pPr>
            <a:r>
              <a:rPr lang="en-US" sz="3200" b="1" dirty="0" smtClean="0"/>
              <a:t>In this assignment, the objective is to learn the basic Python programming by implementing a graph data structure and graph algorithm.  </a:t>
            </a:r>
            <a:endParaRPr lang="en-IN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1482936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26"/>
    </mc:Choice>
    <mc:Fallback xmlns="">
      <p:transition spd="slow" advTm="49926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9143"/>
            <a:ext cx="12192000" cy="11761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Assignment 1 (Basic Python Programming with Graph </a:t>
            </a:r>
            <a:r>
              <a:rPr lang="en-US" sz="3600" b="1" smtClean="0">
                <a:solidFill>
                  <a:schemeClr val="bg1"/>
                </a:solidFill>
                <a:latin typeface="Arial Narrow" panose="020B0606020202030204" pitchFamily="34" charset="0"/>
              </a:rPr>
              <a:t>Data Structure)</a:t>
            </a:r>
            <a:endParaRPr lang="en-US" sz="3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147" y="6464960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  <a:endParaRPr lang="en-US" sz="1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0731" y="1497627"/>
            <a:ext cx="113996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29200" lvl="0" indent="-457200" defTabSz="914400">
              <a:buFont typeface="Arial" charset="0"/>
              <a:buChar char="•"/>
            </a:pPr>
            <a:r>
              <a:rPr lang="en-US" sz="3200" b="1" dirty="0" smtClean="0"/>
              <a:t>Let there be a undirected graph G. The graph will be given as an input to a file, represented as an adjacency list. </a:t>
            </a:r>
            <a:endParaRPr lang="en-IN" sz="2800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566" y="2574845"/>
            <a:ext cx="56134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8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26"/>
    </mc:Choice>
    <mc:Fallback xmlns="">
      <p:transition spd="slow" advTm="49926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9143"/>
            <a:ext cx="12192000" cy="11761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Assignment 1 (Basic Python Programming with Graph </a:t>
            </a:r>
            <a:r>
              <a:rPr lang="en-US" sz="3600" b="1" smtClean="0">
                <a:solidFill>
                  <a:schemeClr val="bg1"/>
                </a:solidFill>
                <a:latin typeface="Arial Narrow" panose="020B0606020202030204" pitchFamily="34" charset="0"/>
              </a:rPr>
              <a:t>Data Structure)</a:t>
            </a:r>
            <a:endParaRPr lang="en-US" sz="3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147" y="6464960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  <a:endParaRPr lang="en-US" sz="1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0731" y="1497627"/>
            <a:ext cx="113996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29200" lvl="0" indent="-457200" defTabSz="914400">
              <a:buFont typeface="Arial" charset="0"/>
              <a:buChar char="•"/>
            </a:pPr>
            <a:r>
              <a:rPr lang="en-US" sz="3200" b="1" dirty="0" smtClean="0"/>
              <a:t>Part I : Write a python program for finding out all cliques (complete </a:t>
            </a:r>
            <a:r>
              <a:rPr lang="en-US" sz="3200" b="1" dirty="0" err="1" smtClean="0"/>
              <a:t>subgraphs</a:t>
            </a:r>
            <a:r>
              <a:rPr lang="en-US" sz="3200" b="1" dirty="0" smtClean="0"/>
              <a:t>) of size </a:t>
            </a:r>
            <a:r>
              <a:rPr lang="en-US" sz="3200" b="1" i="1" dirty="0" smtClean="0"/>
              <a:t>k</a:t>
            </a:r>
            <a:r>
              <a:rPr lang="en-US" sz="3200" b="1" dirty="0" smtClean="0"/>
              <a:t>. </a:t>
            </a:r>
            <a:r>
              <a:rPr lang="en-US" sz="3200" b="1" i="1" dirty="0" smtClean="0"/>
              <a:t>k</a:t>
            </a:r>
            <a:r>
              <a:rPr lang="en-US" sz="3200" b="1" dirty="0" smtClean="0"/>
              <a:t> will be an input from the terminal. </a:t>
            </a:r>
            <a:endParaRPr lang="en-IN" sz="2800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260731" y="3022606"/>
            <a:ext cx="6681936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29200" lvl="0" indent="-457200" defTabSz="914400">
              <a:buFont typeface="Arial" charset="0"/>
              <a:buChar char="•"/>
            </a:pPr>
            <a:r>
              <a:rPr lang="en-US" sz="3200" b="1" dirty="0" smtClean="0"/>
              <a:t>If </a:t>
            </a:r>
            <a:r>
              <a:rPr lang="en-US" sz="3200" b="1" i="1" dirty="0" smtClean="0"/>
              <a:t>k = 3</a:t>
            </a:r>
            <a:r>
              <a:rPr lang="en-US" sz="3200" b="1" dirty="0" smtClean="0"/>
              <a:t>, your output will be,</a:t>
            </a:r>
          </a:p>
          <a:p>
            <a:pPr marL="986400" lvl="1" indent="-457200" defTabSz="914400">
              <a:buFont typeface="Arial" charset="0"/>
              <a:buChar char="•"/>
            </a:pPr>
            <a:r>
              <a:rPr lang="en-US" sz="2800" b="1" dirty="0" smtClean="0"/>
              <a:t>A B D</a:t>
            </a:r>
          </a:p>
          <a:p>
            <a:pPr marL="986400" lvl="1" indent="-457200" defTabSz="914400">
              <a:buFont typeface="Arial" charset="0"/>
              <a:buChar char="•"/>
            </a:pPr>
            <a:r>
              <a:rPr lang="en-US" sz="2800" b="1" dirty="0" smtClean="0"/>
              <a:t>A B E</a:t>
            </a:r>
          </a:p>
          <a:p>
            <a:pPr marL="986400" lvl="1" indent="-457200" defTabSz="914400">
              <a:buFont typeface="Arial" charset="0"/>
              <a:buChar char="•"/>
            </a:pPr>
            <a:endParaRPr lang="en-US" sz="2800" b="1" dirty="0"/>
          </a:p>
          <a:p>
            <a:pPr marL="529200" indent="-457200" defTabSz="914400">
              <a:buFont typeface="Arial" charset="0"/>
              <a:buChar char="•"/>
            </a:pPr>
            <a:r>
              <a:rPr lang="en-US" sz="3200" b="1" dirty="0" smtClean="0">
                <a:solidFill>
                  <a:schemeClr val="bg2">
                    <a:lumMod val="50000"/>
                  </a:schemeClr>
                </a:solidFill>
              </a:rPr>
              <a:t>Your algorithm may not be optimal, but optimal solution will be appreciated</a:t>
            </a:r>
            <a:endParaRPr lang="en-IN" sz="3200" b="1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430" y="2684537"/>
            <a:ext cx="56134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3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26"/>
    </mc:Choice>
    <mc:Fallback xmlns="">
      <p:transition spd="slow" advTm="49926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9143"/>
            <a:ext cx="12192000" cy="11761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Assignment 1 (Basic Python Programming with Graph </a:t>
            </a:r>
            <a:r>
              <a:rPr lang="en-US" sz="3600" b="1" smtClean="0">
                <a:solidFill>
                  <a:schemeClr val="bg1"/>
                </a:solidFill>
                <a:latin typeface="Arial Narrow" panose="020B0606020202030204" pitchFamily="34" charset="0"/>
              </a:rPr>
              <a:t>Data Structure)</a:t>
            </a:r>
            <a:endParaRPr lang="en-US" sz="3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147" y="6464960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  <a:endParaRPr lang="en-US" sz="1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280" y="1497627"/>
            <a:ext cx="12124853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29200" lvl="0" indent="-457200" defTabSz="914400">
              <a:buFont typeface="Arial" charset="0"/>
              <a:buChar char="•"/>
            </a:pPr>
            <a:r>
              <a:rPr lang="en-US" sz="3200" b="1" dirty="0" smtClean="0"/>
              <a:t>Part II: Plot G using the tool </a:t>
            </a:r>
            <a:r>
              <a:rPr lang="en-US" sz="3200" b="1" i="1" dirty="0" err="1" smtClean="0"/>
              <a:t>Graphviz</a:t>
            </a:r>
            <a:r>
              <a:rPr lang="en-US" sz="3200" b="1" i="1" dirty="0" smtClean="0"/>
              <a:t> </a:t>
            </a:r>
            <a:r>
              <a:rPr lang="en-US" sz="3200" b="1" dirty="0" smtClean="0"/>
              <a:t>(You need to automate this using Python). Highlight one of the cliques in the plot through a different color, using </a:t>
            </a:r>
            <a:r>
              <a:rPr lang="en-US" sz="3200" b="1" dirty="0" err="1" smtClean="0"/>
              <a:t>Graphviz</a:t>
            </a:r>
            <a:r>
              <a:rPr lang="en-US" sz="3200" b="1" dirty="0" smtClean="0"/>
              <a:t>. </a:t>
            </a:r>
          </a:p>
          <a:p>
            <a:pPr marL="529200" lvl="0" indent="-457200" defTabSz="914400">
              <a:buFont typeface="Arial" charset="0"/>
              <a:buChar char="•"/>
            </a:pPr>
            <a:endParaRPr lang="en-US" sz="3200" b="1" dirty="0"/>
          </a:p>
          <a:p>
            <a:pPr marL="529200" lvl="0" indent="-457200" defTabSz="914400">
              <a:buFont typeface="Arial" charset="0"/>
              <a:buChar char="•"/>
            </a:pPr>
            <a:r>
              <a:rPr lang="en-US" sz="3200" b="1" dirty="0" smtClean="0"/>
              <a:t>Marks distribution: </a:t>
            </a:r>
          </a:p>
          <a:p>
            <a:pPr marL="986400" lvl="1" indent="-457200" defTabSz="914400">
              <a:buFont typeface="Arial" charset="0"/>
              <a:buChar char="•"/>
            </a:pPr>
            <a:r>
              <a:rPr lang="en-US" sz="2800" b="1" dirty="0" smtClean="0"/>
              <a:t>Part I: 50 (Algorithm: 25, Correct implementation: 20, Coding style: 5)</a:t>
            </a:r>
          </a:p>
          <a:p>
            <a:pPr marL="986400" lvl="1" indent="-457200" defTabSz="914400">
              <a:buFont typeface="Arial" charset="0"/>
              <a:buChar char="•"/>
            </a:pPr>
            <a:r>
              <a:rPr lang="en-US" sz="2800" b="1" dirty="0" smtClean="0"/>
              <a:t>Part II: 50 (Correct implementation: 20 + 20, Coding style: 5) </a:t>
            </a:r>
          </a:p>
          <a:p>
            <a:pPr marL="986400" lvl="1" indent="-457200" defTabSz="914400">
              <a:buFont typeface="Arial" charset="0"/>
              <a:buChar char="•"/>
            </a:pPr>
            <a:r>
              <a:rPr lang="en-US" sz="2800" b="1" dirty="0" smtClean="0"/>
              <a:t>In Part I algorithm: Correct but not optimal: 20, Correct and optimal: 25)</a:t>
            </a:r>
            <a:endParaRPr lang="en-IN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38968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26"/>
    </mc:Choice>
    <mc:Fallback xmlns="">
      <p:transition spd="slow" advTm="49926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Your Course Instructors</a:t>
            </a:r>
            <a:endParaRPr lang="en-US" sz="3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147" y="6464960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  <a:endParaRPr lang="en-US" sz="1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17033" y="4359587"/>
            <a:ext cx="54017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3600" b="1" dirty="0" err="1" smtClean="0"/>
              <a:t>Sandip</a:t>
            </a:r>
            <a:r>
              <a:rPr lang="en-IN" sz="3600" b="1" dirty="0" smtClean="0"/>
              <a:t> Chakraborty</a:t>
            </a:r>
          </a:p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2800" dirty="0" smtClean="0"/>
              <a:t>Office: CSE 311</a:t>
            </a:r>
          </a:p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2800" dirty="0" smtClean="0">
                <a:hlinkClick r:id="rId3"/>
              </a:rPr>
              <a:t>sandipc@cse.iitkgp.ernet.in</a:t>
            </a:r>
            <a:endParaRPr lang="en-IN" sz="2800" dirty="0" smtClean="0"/>
          </a:p>
          <a:p>
            <a:pPr marL="285750" lvl="0" indent="-285750" algn="ctr" defTabSz="914400"/>
            <a:r>
              <a:rPr lang="en-IN" sz="2800" dirty="0">
                <a:hlinkClick r:id="rId4"/>
              </a:rPr>
              <a:t>http://cse.iitkgp.ac.in/~sandipc</a:t>
            </a:r>
            <a:r>
              <a:rPr lang="en-IN" sz="2800" dirty="0" smtClean="0">
                <a:hlinkClick r:id="rId4"/>
              </a:rPr>
              <a:t>/</a:t>
            </a:r>
            <a:r>
              <a:rPr lang="en-IN" sz="2800" dirty="0" smtClean="0"/>
              <a:t> </a:t>
            </a:r>
            <a:endParaRPr lang="en-IN" sz="28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218766" y="4359587"/>
            <a:ext cx="54017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3600" b="1" dirty="0" err="1" smtClean="0"/>
              <a:t>Saptarshi</a:t>
            </a:r>
            <a:r>
              <a:rPr lang="en-IN" sz="3600" b="1" dirty="0" smtClean="0"/>
              <a:t> Ghosh</a:t>
            </a:r>
          </a:p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2800" dirty="0" smtClean="0"/>
              <a:t>Office: CSE 305</a:t>
            </a:r>
          </a:p>
          <a:p>
            <a:pPr marL="285750" lvl="0" indent="-285750" algn="ctr" defTabSz="914400"/>
            <a:r>
              <a:rPr lang="en-IN" sz="2800" dirty="0" smtClean="0">
                <a:hlinkClick r:id="rId5"/>
              </a:rPr>
              <a:t>saptarshi@cse.iitkgp.ernet.in</a:t>
            </a:r>
            <a:r>
              <a:rPr lang="en-IN" sz="2800" dirty="0" smtClean="0"/>
              <a:t> </a:t>
            </a:r>
          </a:p>
          <a:p>
            <a:pPr marL="285750" lvl="0" indent="-285750" algn="ctr" defTabSz="914400"/>
            <a:r>
              <a:rPr lang="en-IN" sz="2800" dirty="0">
                <a:hlinkClick r:id="rId6"/>
              </a:rPr>
              <a:t>http://cse.iitkgp.ac.in/~</a:t>
            </a:r>
            <a:r>
              <a:rPr lang="en-IN" sz="2800" dirty="0" smtClean="0">
                <a:hlinkClick r:id="rId6"/>
              </a:rPr>
              <a:t>saptarshi</a:t>
            </a:r>
            <a:r>
              <a:rPr lang="en-IN" sz="2800" dirty="0" smtClean="0"/>
              <a:t> </a:t>
            </a:r>
            <a:r>
              <a:rPr lang="en-IN" sz="2800" dirty="0"/>
              <a:t> </a:t>
            </a:r>
            <a:endParaRPr lang="en-IN" sz="2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4537" y="1239078"/>
            <a:ext cx="2226726" cy="31205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5155" y="1239078"/>
            <a:ext cx="2788955" cy="312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5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26"/>
    </mc:Choice>
    <mc:Fallback xmlns="">
      <p:transition spd="slow" advTm="49926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9143"/>
            <a:ext cx="12192000" cy="11761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Computing Lab I</a:t>
            </a:r>
            <a:endParaRPr lang="en-US" sz="3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147" y="6464960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  <a:endParaRPr lang="en-US" sz="1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0" y="1350434"/>
            <a:ext cx="4623460" cy="46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1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26"/>
    </mc:Choice>
    <mc:Fallback xmlns="">
      <p:transition spd="slow" advTm="49926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Your Mentors </a:t>
            </a:r>
            <a:r>
              <a:rPr lang="mr-IN" sz="3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–</a:t>
            </a:r>
            <a:r>
              <a:rPr lang="en-US" sz="3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 Teaching Assistants (TAs) for this course</a:t>
            </a:r>
            <a:endParaRPr lang="en-US" sz="3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147" y="6464960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  <a:endParaRPr lang="en-US" sz="1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282164" y="4462503"/>
            <a:ext cx="399203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750" marR="0" lvl="0" indent="-69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3200" b="1" dirty="0" err="1" smtClean="0"/>
              <a:t>Sumitro</a:t>
            </a:r>
            <a:r>
              <a:rPr lang="en-IN" sz="3200" b="1" dirty="0" smtClean="0"/>
              <a:t> </a:t>
            </a:r>
            <a:r>
              <a:rPr lang="en-IN" sz="3200" b="1" dirty="0" err="1" smtClean="0"/>
              <a:t>Bhaumik</a:t>
            </a:r>
            <a:endParaRPr lang="en-IN" sz="3200" b="1" dirty="0"/>
          </a:p>
          <a:p>
            <a:pPr marL="141750" marR="0" lvl="0" indent="-69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2800" dirty="0" smtClean="0">
                <a:hlinkClick r:id="rId3"/>
              </a:rPr>
              <a:t>sumitros@gmail.com</a:t>
            </a:r>
            <a:r>
              <a:rPr lang="en-IN" sz="3600" dirty="0" smtClean="0"/>
              <a:t> </a:t>
            </a:r>
            <a:endParaRPr lang="en-IN" sz="3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233" y="1572845"/>
            <a:ext cx="2889250" cy="2889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6147" y="1572845"/>
            <a:ext cx="3845631" cy="288422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42027" y="4462911"/>
            <a:ext cx="485386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750" marR="0" lvl="0" indent="-69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3200" b="1" dirty="0" err="1" smtClean="0"/>
              <a:t>Soumajit</a:t>
            </a:r>
            <a:r>
              <a:rPr lang="en-IN" sz="3200" b="1" dirty="0" smtClean="0"/>
              <a:t> </a:t>
            </a:r>
            <a:r>
              <a:rPr lang="en-IN" sz="3200" b="1" dirty="0" err="1" smtClean="0"/>
              <a:t>Pramanik</a:t>
            </a:r>
            <a:endParaRPr lang="en-IN" sz="3200" b="1" dirty="0"/>
          </a:p>
          <a:p>
            <a:pPr marL="141750" lvl="0" indent="-69750" algn="ctr" defTabSz="914400"/>
            <a:r>
              <a:rPr lang="en-IN" sz="2800" dirty="0" smtClean="0">
                <a:hlinkClick r:id="rId6"/>
              </a:rPr>
              <a:t>soumajit.pramanik@gmail.com</a:t>
            </a:r>
            <a:r>
              <a:rPr lang="en-IN" sz="2800" dirty="0" smtClean="0"/>
              <a:t> </a:t>
            </a:r>
            <a:r>
              <a:rPr lang="en-IN" sz="3600" dirty="0" smtClean="0"/>
              <a:t> </a:t>
            </a:r>
            <a:endParaRPr lang="en-IN" sz="36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8415" y="1453380"/>
            <a:ext cx="2846917" cy="284691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095896" y="4457068"/>
            <a:ext cx="399203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750" marR="0" lvl="0" indent="-69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3200" b="1" dirty="0" err="1" smtClean="0"/>
              <a:t>Shubha</a:t>
            </a:r>
            <a:r>
              <a:rPr lang="en-IN" sz="3200" b="1" dirty="0" smtClean="0"/>
              <a:t> </a:t>
            </a:r>
            <a:r>
              <a:rPr lang="en-IN" sz="3200" b="1" dirty="0" err="1" smtClean="0"/>
              <a:t>Brata</a:t>
            </a:r>
            <a:r>
              <a:rPr lang="en-IN" sz="3200" b="1" dirty="0" smtClean="0"/>
              <a:t> </a:t>
            </a:r>
            <a:r>
              <a:rPr lang="en-IN" sz="3200" b="1" dirty="0" err="1" smtClean="0"/>
              <a:t>Nath</a:t>
            </a:r>
            <a:endParaRPr lang="en-IN" sz="3200" b="1" dirty="0"/>
          </a:p>
          <a:p>
            <a:pPr marL="141750" marR="0" lvl="0" indent="-69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2800" dirty="0">
                <a:hlinkClick r:id="rId3"/>
              </a:rPr>
              <a:t>n</a:t>
            </a:r>
            <a:r>
              <a:rPr lang="en-IN" sz="2800" dirty="0" smtClean="0">
                <a:hlinkClick r:id="rId3"/>
              </a:rPr>
              <a:t>ath.shubha@gmail.com</a:t>
            </a:r>
            <a:r>
              <a:rPr lang="en-IN" sz="3600" dirty="0" smtClean="0"/>
              <a:t> </a:t>
            </a:r>
            <a:endParaRPr lang="en-IN" sz="3600" dirty="0" smtClean="0"/>
          </a:p>
        </p:txBody>
      </p:sp>
    </p:spTree>
    <p:extLst>
      <p:ext uri="{BB962C8B-B14F-4D97-AF65-F5344CB8AC3E}">
        <p14:creationId xmlns:p14="http://schemas.microsoft.com/office/powerpoint/2010/main" val="95795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26"/>
    </mc:Choice>
    <mc:Fallback xmlns="">
      <p:transition spd="slow" advTm="49926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Your Mentors </a:t>
            </a:r>
            <a:r>
              <a:rPr lang="mr-IN" sz="3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–</a:t>
            </a:r>
            <a:r>
              <a:rPr lang="en-US" sz="3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 Teaching Assistants (TAs) for this course</a:t>
            </a:r>
            <a:endParaRPr lang="en-US" sz="3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147" y="6464960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  <a:endParaRPr lang="en-US" sz="1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1" y="4241624"/>
            <a:ext cx="35179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750" marR="0" lvl="0" indent="-69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3200" b="1" dirty="0" err="1" smtClean="0"/>
              <a:t>Mayank</a:t>
            </a:r>
            <a:r>
              <a:rPr lang="en-IN" sz="3200" b="1" dirty="0" smtClean="0"/>
              <a:t> </a:t>
            </a:r>
            <a:r>
              <a:rPr lang="en-IN" sz="3200" b="1" dirty="0" err="1" smtClean="0"/>
              <a:t>Tyagi</a:t>
            </a:r>
            <a:endParaRPr lang="en-IN" sz="3200" b="1" dirty="0"/>
          </a:p>
          <a:p>
            <a:pPr marL="141750" lvl="0" indent="-69750" algn="ctr" defTabSz="914400"/>
            <a:r>
              <a:rPr lang="en-IN" sz="2800" dirty="0" smtClean="0">
                <a:hlinkClick r:id="rId3"/>
              </a:rPr>
              <a:t>tyagi.mayank1994411</a:t>
            </a:r>
            <a:br>
              <a:rPr lang="en-IN" sz="2800" dirty="0" smtClean="0">
                <a:hlinkClick r:id="rId3"/>
              </a:rPr>
            </a:br>
            <a:r>
              <a:rPr lang="en-IN" sz="2800" dirty="0" smtClean="0">
                <a:hlinkClick r:id="rId3"/>
              </a:rPr>
              <a:t>@gmail.com</a:t>
            </a:r>
            <a:r>
              <a:rPr lang="en-IN" sz="2800" dirty="0" smtClean="0"/>
              <a:t> </a:t>
            </a:r>
            <a:r>
              <a:rPr lang="en-IN" sz="3600" dirty="0" smtClean="0"/>
              <a:t> </a:t>
            </a:r>
            <a:endParaRPr lang="en-IN" sz="36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228396" y="4312509"/>
            <a:ext cx="48538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750" indent="-69750" algn="ctr" defTabSz="914400"/>
            <a:r>
              <a:rPr lang="en-US" sz="3200" b="1" dirty="0" err="1"/>
              <a:t>Shravan</a:t>
            </a:r>
            <a:r>
              <a:rPr lang="en-US" sz="3200" b="1" dirty="0"/>
              <a:t> Kumar </a:t>
            </a:r>
            <a:r>
              <a:rPr lang="en-US" sz="3200" b="1" dirty="0" smtClean="0"/>
              <a:t>Singh</a:t>
            </a:r>
            <a:r>
              <a:rPr lang="en-US" sz="3200" b="1" dirty="0"/>
              <a:t/>
            </a:r>
            <a:br>
              <a:rPr lang="en-US" sz="3200" b="1" dirty="0"/>
            </a:br>
            <a:r>
              <a:rPr lang="en-US" sz="2800" dirty="0" smtClean="0">
                <a:hlinkClick r:id="rId4"/>
              </a:rPr>
              <a:t>shan.icwa@gmail.com</a:t>
            </a:r>
            <a:r>
              <a:rPr lang="en-US" sz="3200" b="1" dirty="0" smtClean="0"/>
              <a:t> </a:t>
            </a:r>
            <a:endParaRPr lang="en-IN" sz="36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7908040" y="4312509"/>
            <a:ext cx="42477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1750" marR="0" lvl="0" indent="-69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sz="3200" b="1" dirty="0" smtClean="0"/>
              <a:t>Abhishek Tiwari</a:t>
            </a:r>
            <a:endParaRPr lang="en-IN" sz="3200" b="1" dirty="0"/>
          </a:p>
          <a:p>
            <a:pPr marL="141750" lvl="0" indent="-69750" algn="ctr" defTabSz="914400"/>
            <a:r>
              <a:rPr lang="en-IN" sz="2800" dirty="0" smtClean="0">
                <a:hlinkClick r:id="rId5"/>
              </a:rPr>
              <a:t>erabhishektiwarics@gmail.com</a:t>
            </a:r>
            <a:r>
              <a:rPr lang="en-IN" sz="2800" dirty="0" smtClean="0"/>
              <a:t> </a:t>
            </a:r>
            <a:r>
              <a:rPr lang="en-IN" sz="3600" dirty="0" smtClean="0"/>
              <a:t> </a:t>
            </a:r>
            <a:endParaRPr lang="en-IN" sz="36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679" y="1171562"/>
            <a:ext cx="3003688" cy="30036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5583" y="1171562"/>
            <a:ext cx="2241615" cy="29301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8413" y="1121288"/>
            <a:ext cx="3067053" cy="306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9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26"/>
    </mc:Choice>
    <mc:Fallback xmlns="">
      <p:transition spd="slow" advTm="49926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Lab Timings</a:t>
            </a:r>
            <a:endParaRPr lang="en-US" sz="3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147" y="6464960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  <a:endParaRPr lang="en-US" sz="1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6198" y="955760"/>
            <a:ext cx="1139960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29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IN" sz="3200" b="1" dirty="0" smtClean="0"/>
              <a:t>A 0-0-6-4 course (6 hours lab duration, 4 credit)</a:t>
            </a:r>
          </a:p>
          <a:p>
            <a:pPr marL="529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IN" sz="3200" b="1" dirty="0" smtClean="0"/>
          </a:p>
          <a:p>
            <a:pPr marL="529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IN" sz="3200" b="1" dirty="0" smtClean="0"/>
              <a:t>Thursday (2:00 pm </a:t>
            </a:r>
            <a:r>
              <a:rPr lang="mr-IN" sz="3200" b="1" dirty="0" smtClean="0"/>
              <a:t>–</a:t>
            </a:r>
            <a:r>
              <a:rPr lang="en-IN" sz="3200" b="1" dirty="0" smtClean="0"/>
              <a:t> 5:00 pm)</a:t>
            </a:r>
          </a:p>
          <a:p>
            <a:pPr marL="986400" lvl="1" indent="-457200" defTabSz="914400">
              <a:buFont typeface="Arial" charset="0"/>
              <a:buChar char="•"/>
            </a:pPr>
            <a:r>
              <a:rPr lang="en-IN" sz="3200" b="1" dirty="0" smtClean="0"/>
              <a:t>Assignment discussion</a:t>
            </a:r>
          </a:p>
          <a:p>
            <a:pPr marL="986400" lvl="1" indent="-457200" defTabSz="914400">
              <a:buFont typeface="Arial" charset="0"/>
              <a:buChar char="•"/>
            </a:pPr>
            <a:r>
              <a:rPr lang="en-IN" sz="3200" b="1" dirty="0" smtClean="0"/>
              <a:t>Evaluation of previous assignments</a:t>
            </a:r>
          </a:p>
          <a:p>
            <a:pPr marL="986400" lvl="1" indent="-457200" defTabSz="914400">
              <a:buFont typeface="Arial" charset="0"/>
              <a:buChar char="•"/>
            </a:pPr>
            <a:endParaRPr lang="en-IN" sz="3200" b="1" dirty="0" smtClean="0"/>
          </a:p>
          <a:p>
            <a:pPr marL="529200" indent="-457200" defTabSz="914400">
              <a:buFont typeface="Arial" charset="0"/>
              <a:buChar char="•"/>
            </a:pPr>
            <a:r>
              <a:rPr lang="en-IN" sz="3200" b="1" dirty="0" smtClean="0"/>
              <a:t>Friday (2:00 pm </a:t>
            </a:r>
            <a:r>
              <a:rPr lang="mr-IN" sz="3200" b="1" dirty="0" smtClean="0"/>
              <a:t>–</a:t>
            </a:r>
            <a:r>
              <a:rPr lang="en-IN" sz="3200" b="1" dirty="0" smtClean="0"/>
              <a:t> 5:00 pm)</a:t>
            </a:r>
          </a:p>
          <a:p>
            <a:pPr marL="986400" lvl="1" indent="-457200" defTabSz="914400">
              <a:buFont typeface="Arial" charset="0"/>
              <a:buChar char="•"/>
            </a:pPr>
            <a:r>
              <a:rPr lang="en-IN" sz="3200" b="1" dirty="0" smtClean="0"/>
              <a:t>Doubt clearance</a:t>
            </a:r>
          </a:p>
          <a:p>
            <a:pPr marL="986400" lvl="1" indent="-457200" defTabSz="914400">
              <a:buFont typeface="Arial" charset="0"/>
              <a:buChar char="•"/>
            </a:pPr>
            <a:r>
              <a:rPr lang="en-IN" sz="3200" b="1" dirty="0" smtClean="0"/>
              <a:t>Assignment evaluation</a:t>
            </a:r>
          </a:p>
          <a:p>
            <a:pPr marL="986400" lvl="1" indent="-457200" defTabSz="914400">
              <a:buFont typeface="Arial" charset="0"/>
              <a:buChar char="•"/>
            </a:pPr>
            <a:endParaRPr lang="en-IN" sz="3200" b="1" dirty="0" smtClean="0"/>
          </a:p>
          <a:p>
            <a:pPr marL="529200" indent="-457200" defTabSz="914400">
              <a:buFont typeface="Arial" charset="0"/>
              <a:buChar char="•"/>
            </a:pPr>
            <a:r>
              <a:rPr lang="en-IN" sz="3200" b="1" dirty="0" smtClean="0"/>
              <a:t>You are encouraged to solve the problems in the lab hours.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122721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26"/>
    </mc:Choice>
    <mc:Fallback xmlns="">
      <p:transition spd="slow" advTm="49926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Lab Syllabus</a:t>
            </a:r>
            <a:endParaRPr lang="en-US" sz="3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147" y="6464960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  <a:endParaRPr lang="en-US" sz="1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6198" y="955760"/>
            <a:ext cx="1139960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29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IN" sz="3200" b="1" dirty="0" smtClean="0"/>
              <a:t>Algorithms and Data Structures (Python) </a:t>
            </a:r>
          </a:p>
          <a:p>
            <a:pPr marL="529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IN" sz="3200" b="1" dirty="0"/>
          </a:p>
          <a:p>
            <a:pPr marL="529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IN" sz="3200" b="1" dirty="0" smtClean="0"/>
              <a:t>Unix process creation </a:t>
            </a:r>
            <a:r>
              <a:rPr lang="mr-IN" sz="3200" b="1" dirty="0" smtClean="0"/>
              <a:t>–</a:t>
            </a:r>
            <a:r>
              <a:rPr lang="en-IN" sz="3200" b="1" dirty="0" smtClean="0"/>
              <a:t> process creation, file handling, managing child processes (C/C++)</a:t>
            </a:r>
          </a:p>
          <a:p>
            <a:pPr marL="529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IN" sz="3200" b="1" dirty="0"/>
          </a:p>
          <a:p>
            <a:pPr marL="529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IN" sz="3200" b="1" dirty="0" smtClean="0"/>
              <a:t>Unix shells, file descriptors (C/C++)</a:t>
            </a:r>
          </a:p>
          <a:p>
            <a:pPr marL="529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IN" sz="3200" b="1" dirty="0"/>
          </a:p>
          <a:p>
            <a:pPr marL="529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IN" sz="3200" b="1" dirty="0" smtClean="0"/>
              <a:t>OS programming </a:t>
            </a:r>
            <a:r>
              <a:rPr lang="mr-IN" sz="3200" b="1" dirty="0" smtClean="0"/>
              <a:t>–</a:t>
            </a:r>
            <a:r>
              <a:rPr lang="en-IN" sz="3200" b="1" dirty="0" smtClean="0"/>
              <a:t> inter process communication, shared memory, process synchronizations (C/C++)</a:t>
            </a:r>
          </a:p>
          <a:p>
            <a:pPr marL="529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IN" sz="3200" b="1" dirty="0"/>
          </a:p>
          <a:p>
            <a:pPr marL="529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IN" sz="3200" b="1" dirty="0" smtClean="0"/>
              <a:t>Data analytics </a:t>
            </a:r>
            <a:r>
              <a:rPr lang="mr-IN" sz="3200" b="1" dirty="0" smtClean="0"/>
              <a:t>–</a:t>
            </a:r>
            <a:r>
              <a:rPr lang="en-IN" sz="3200" b="1" dirty="0" smtClean="0"/>
              <a:t> R programming language for big data analytics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159896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26"/>
    </mc:Choice>
    <mc:Fallback xmlns="">
      <p:transition spd="slow" advTm="49926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General Guidelines</a:t>
            </a:r>
            <a:endParaRPr lang="en-US" sz="3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147" y="6464960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  <a:endParaRPr lang="en-US" sz="1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6198" y="955760"/>
            <a:ext cx="1139960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29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b="1" dirty="0" smtClean="0"/>
              <a:t>Attendance is </a:t>
            </a:r>
            <a:r>
              <a:rPr lang="en-US" sz="3200" b="1" dirty="0" smtClean="0">
                <a:solidFill>
                  <a:srgbClr val="FF0000"/>
                </a:solidFill>
              </a:rPr>
              <a:t>compulsory</a:t>
            </a:r>
            <a:r>
              <a:rPr lang="en-US" sz="3200" b="1" dirty="0" smtClean="0"/>
              <a:t> in both the labs</a:t>
            </a:r>
          </a:p>
          <a:p>
            <a:pPr marL="529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3200" b="1" dirty="0"/>
          </a:p>
          <a:p>
            <a:pPr marL="529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IN" sz="3200" b="1" dirty="0" smtClean="0"/>
              <a:t>Follow a methodical way for programming</a:t>
            </a:r>
          </a:p>
          <a:p>
            <a:pPr marL="986400" lvl="1" indent="-457200" defTabSz="914400">
              <a:buFont typeface="Arial" charset="0"/>
              <a:buChar char="•"/>
            </a:pPr>
            <a:r>
              <a:rPr lang="en-IN" sz="2800" b="1" dirty="0" smtClean="0"/>
              <a:t>Post your programming doubts first at </a:t>
            </a:r>
            <a:r>
              <a:rPr lang="en-IN" sz="2800" b="1" dirty="0" smtClean="0">
                <a:hlinkClick r:id="rId3"/>
              </a:rPr>
              <a:t>www.stackoverflow.com</a:t>
            </a:r>
            <a:r>
              <a:rPr lang="en-IN" sz="2800" b="1" dirty="0" smtClean="0"/>
              <a:t> </a:t>
            </a:r>
          </a:p>
          <a:p>
            <a:pPr marL="986400" lvl="1" indent="-457200" defTabSz="914400">
              <a:buFont typeface="Arial" charset="0"/>
              <a:buChar char="•"/>
            </a:pPr>
            <a:r>
              <a:rPr lang="en-IN" sz="2800" b="1" dirty="0" smtClean="0"/>
              <a:t>If it is not cleared, post the problem in Piazza group (we’ll create one)</a:t>
            </a:r>
          </a:p>
          <a:p>
            <a:pPr marL="986400" lvl="1" indent="-457200" defTabSz="914400">
              <a:buFont typeface="Arial" charset="0"/>
              <a:buChar char="•"/>
            </a:pPr>
            <a:r>
              <a:rPr lang="en-IN" sz="2800" b="1" dirty="0" smtClean="0"/>
              <a:t>Post the assignment related doubts at Piazza</a:t>
            </a:r>
          </a:p>
          <a:p>
            <a:pPr marL="986400" lvl="1" indent="-457200" defTabSz="914400">
              <a:buFont typeface="Arial" charset="0"/>
              <a:buChar char="•"/>
            </a:pPr>
            <a:r>
              <a:rPr lang="en-IN" sz="2800" b="1" dirty="0" smtClean="0"/>
              <a:t>You are encouraged to actively participate in the Piazza group discussions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19246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26"/>
    </mc:Choice>
    <mc:Fallback xmlns="">
      <p:transition spd="slow" advTm="49926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General Guidelines</a:t>
            </a:r>
            <a:endParaRPr lang="en-US" sz="3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147" y="6464960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  <a:endParaRPr lang="en-US" sz="1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6198" y="786430"/>
            <a:ext cx="11399604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29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3200" b="1" dirty="0" smtClean="0"/>
              <a:t>You are encouraged to discuss among yourselves, but do not copy the solutions from others</a:t>
            </a:r>
          </a:p>
          <a:p>
            <a:pPr marL="986400" lvl="1" indent="-457200" defTabSz="914400">
              <a:buFont typeface="Arial" charset="0"/>
              <a:buChar char="•"/>
            </a:pPr>
            <a:r>
              <a:rPr lang="en-US" sz="2800" b="1" dirty="0" smtClean="0"/>
              <a:t>All the copy cases will be treated equally without any further evaluation or discussion </a:t>
            </a:r>
            <a:r>
              <a:rPr lang="mr-IN" sz="2800" b="1" dirty="0" smtClean="0"/>
              <a:t>–</a:t>
            </a:r>
            <a:r>
              <a:rPr lang="en-US" sz="2800" b="1" dirty="0" smtClean="0"/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everyone involved will get ZERO marks for that assignment.</a:t>
            </a:r>
            <a:r>
              <a:rPr lang="en-US" sz="2800" b="1" dirty="0" smtClean="0"/>
              <a:t> </a:t>
            </a:r>
          </a:p>
          <a:p>
            <a:pPr marL="986400" lvl="1" indent="-457200" defTabSz="914400">
              <a:buFont typeface="Arial" charset="0"/>
              <a:buChar char="•"/>
            </a:pPr>
            <a:endParaRPr lang="en-US" sz="2800" b="1" dirty="0"/>
          </a:p>
          <a:p>
            <a:pPr marL="529200" indent="-457200" defTabSz="914400">
              <a:buFont typeface="Arial" charset="0"/>
              <a:buChar char="•"/>
            </a:pPr>
            <a:r>
              <a:rPr lang="en-IN" sz="3200" b="1" dirty="0" smtClean="0"/>
              <a:t>Submit the assignments by the deadline </a:t>
            </a:r>
            <a:r>
              <a:rPr lang="mr-IN" sz="3200" b="1" dirty="0" smtClean="0"/>
              <a:t>–</a:t>
            </a:r>
            <a:r>
              <a:rPr lang="en-IN" sz="3200" b="1" dirty="0" smtClean="0"/>
              <a:t> late submission will incur additional penalties. </a:t>
            </a:r>
          </a:p>
          <a:p>
            <a:pPr marL="529200" indent="-457200" defTabSz="914400">
              <a:buFont typeface="Arial" charset="0"/>
              <a:buChar char="•"/>
            </a:pPr>
            <a:endParaRPr lang="en-IN" sz="3200" b="1" dirty="0"/>
          </a:p>
          <a:p>
            <a:pPr marL="529200" indent="-457200" defTabSz="914400">
              <a:buFont typeface="Arial" charset="0"/>
              <a:buChar char="•"/>
            </a:pPr>
            <a:r>
              <a:rPr lang="en-IN" sz="3200" b="1" dirty="0" smtClean="0"/>
              <a:t>All the source files of your program need to be uploaded in a single compressed (.</a:t>
            </a:r>
            <a:r>
              <a:rPr lang="en-IN" sz="3200" b="1" dirty="0" err="1" smtClean="0"/>
              <a:t>tar.gz</a:t>
            </a:r>
            <a:r>
              <a:rPr lang="en-IN" sz="3200" b="1" dirty="0" smtClean="0"/>
              <a:t>) file. The file name would be &lt;</a:t>
            </a:r>
            <a:r>
              <a:rPr lang="en-IN" sz="3200" b="1" dirty="0" err="1" smtClean="0"/>
              <a:t>roll_assignment.tar.gz</a:t>
            </a:r>
            <a:r>
              <a:rPr lang="en-IN" sz="3200" b="1" dirty="0" smtClean="0"/>
              <a:t>&gt; (Example: 17CS60R08_A1.tar.gz)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155903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26"/>
    </mc:Choice>
    <mc:Fallback xmlns="">
      <p:transition spd="slow" advTm="49926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9144"/>
            <a:ext cx="12192000" cy="8503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Upload Instructions</a:t>
            </a:r>
            <a:endParaRPr lang="en-US" sz="3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147" y="6464960"/>
            <a:ext cx="3450753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Indian Institute of Technology Kharagpur</a:t>
            </a:r>
            <a:endParaRPr lang="en-US" sz="1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6198" y="955760"/>
            <a:ext cx="11399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29200" lvl="0" indent="-457200" defTabSz="914400">
              <a:buFont typeface="Arial" charset="0"/>
              <a:buChar char="•"/>
            </a:pPr>
            <a:r>
              <a:rPr lang="en-US" sz="3200" b="1" dirty="0" smtClean="0"/>
              <a:t>Join in the Moodle course page: </a:t>
            </a:r>
            <a:r>
              <a:rPr lang="mr-IN" sz="3200" b="1" dirty="0">
                <a:hlinkClick r:id="rId3"/>
              </a:rPr>
              <a:t>https://10.5.18.110/moodle</a:t>
            </a:r>
            <a:r>
              <a:rPr lang="mr-IN" sz="3200" b="1" dirty="0" smtClean="0">
                <a:hlinkClick r:id="rId3"/>
              </a:rPr>
              <a:t>/</a:t>
            </a:r>
            <a:r>
              <a:rPr lang="en-US" sz="3200" b="1" dirty="0" smtClean="0"/>
              <a:t> </a:t>
            </a:r>
            <a:endParaRPr lang="en-IN" sz="3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92704" y="1625199"/>
            <a:ext cx="9084217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26"/>
    </mc:Choice>
    <mc:Fallback xmlns="">
      <p:transition spd="slow" advTm="49926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5215</TotalTime>
  <Words>1002</Words>
  <Application>Microsoft Macintosh PowerPoint</Application>
  <PresentationFormat>Widescreen</PresentationFormat>
  <Paragraphs>170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 Narrow</vt:lpstr>
      <vt:lpstr>Calibri</vt:lpstr>
      <vt:lpstr>Calibri Light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Centre of Excellence of Indigenous Heavy Industries’ Technologies</dc:title>
  <dc:creator>fsw lab</dc:creator>
  <cp:lastModifiedBy>Microsoft Office User</cp:lastModifiedBy>
  <cp:revision>122</cp:revision>
  <cp:lastPrinted>2017-07-20T05:14:43Z</cp:lastPrinted>
  <dcterms:created xsi:type="dcterms:W3CDTF">2016-05-12T08:50:11Z</dcterms:created>
  <dcterms:modified xsi:type="dcterms:W3CDTF">2017-07-20T05:28:59Z</dcterms:modified>
</cp:coreProperties>
</file>